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0"/>
  </p:notesMasterIdLst>
  <p:sldIdLst>
    <p:sldId id="274" r:id="rId2"/>
    <p:sldId id="277" r:id="rId3"/>
    <p:sldId id="257" r:id="rId4"/>
    <p:sldId id="292" r:id="rId5"/>
    <p:sldId id="290" r:id="rId6"/>
    <p:sldId id="291" r:id="rId7"/>
    <p:sldId id="278" r:id="rId8"/>
    <p:sldId id="293" r:id="rId9"/>
    <p:sldId id="279" r:id="rId10"/>
    <p:sldId id="295" r:id="rId11"/>
    <p:sldId id="297" r:id="rId12"/>
    <p:sldId id="296" r:id="rId13"/>
    <p:sldId id="298" r:id="rId14"/>
    <p:sldId id="281" r:id="rId15"/>
    <p:sldId id="299" r:id="rId16"/>
    <p:sldId id="280" r:id="rId17"/>
    <p:sldId id="282" r:id="rId18"/>
    <p:sldId id="300" r:id="rId19"/>
    <p:sldId id="301" r:id="rId20"/>
    <p:sldId id="302" r:id="rId21"/>
    <p:sldId id="304" r:id="rId22"/>
    <p:sldId id="303" r:id="rId23"/>
    <p:sldId id="306" r:id="rId24"/>
    <p:sldId id="284" r:id="rId25"/>
    <p:sldId id="305" r:id="rId26"/>
    <p:sldId id="285" r:id="rId27"/>
    <p:sldId id="287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494CE-92EC-8864-2018-2EF5A2057076}" v="431" dt="2023-04-29T11:31:43.945"/>
    <p1510:client id="{14A737D5-CDF0-2FE1-735F-F215C1AE31A5}" v="1427" dt="2023-05-02T15:19:46.730"/>
    <p1510:client id="{3D2ACB28-9B5C-9093-DE36-6520B2FB349C}" v="637" dt="2023-04-29T15:22:25.726"/>
    <p1510:client id="{451378D4-C2D7-8B69-0847-49D721FCAFB3}" v="973" dt="2023-05-02T11:56:39.885"/>
    <p1510:client id="{5CEF64AE-46F0-8F91-5C13-5D1CF7445E5E}" v="605" dt="2023-05-02T23:54:22.895"/>
    <p1510:client id="{854D8DBB-0A25-E9DD-ED08-EED3B9CAB2BE}" v="203" dt="2023-05-01T21:38:02.479"/>
    <p1510:client id="{B3396504-C8CF-7D93-F5CD-F6FB94DCB86C}" v="1626" dt="2023-05-02T18:32:49.105"/>
    <p1510:client id="{E4650405-62EE-942C-556A-3F64D59DA2D7}" v="370" dt="2023-05-01T12:00:13.065"/>
    <p1510:client id="{F662A285-B831-D860-57D3-A8063002C5E2}" v="926" dt="2023-05-03T09:27:15.522"/>
    <p1510:client id="{F92E032F-8681-E6C7-C630-806A9816DF41}" v="23" dt="2023-05-03T09:05:20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3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E355E-102B-473A-8A48-32DE7216F1C2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46BFD-B8D3-4FEC-BC08-6D8565456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26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6BB8-AE14-794F-509D-4966D0CB1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B3BAF-B865-C929-6B47-80F4DDC27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D575-8732-884A-9416-ED1053F9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0D277-7B0D-4E42-99E4-A40BF11B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1A449-2C32-BEDE-A5AA-682A7D39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8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686C-BD9C-5357-390E-FC4AE27ED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7E832-943E-78FD-08E2-61C0C4D22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AA16F-D326-53C5-D473-8D3B743B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68D1F-F664-189C-F2B5-BE5CB7E8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46506-B10A-C242-1819-D3AE93F7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8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C87DEE-3F87-A261-3C44-1E1801FFF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03281-BBA9-B64E-EF6C-1701B5913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0CB-0BC7-8179-74DF-FB251D28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16F33-4D0E-1BE5-58EC-ECBD9241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4E747-79AF-2F59-C545-AA10F376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7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6A4D-08AE-9BE6-39AA-FC2D0ADD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B7618-E28E-E09D-973A-E0F2E8D8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75058-34EB-BA60-F82A-5BA7F64D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15101-749F-CDF5-9D7F-C5A19B12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D0358-EE70-9B7D-0CE3-C3414EB5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7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B4C6-7C13-D131-C3EA-11086EE9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66359-CFAC-41AC-B0C1-9F96EC106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CA4AA-3A21-0A34-4D6A-CD483E9C9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D4BB1-E41D-9C53-BD5B-9D831350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D6741-60AB-5586-BB78-CAE58119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8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001B-F7D4-CDFB-FF15-7C544A07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7E9A-DF3F-1E14-A3A9-662652E93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743BD-68EB-5EC8-5776-638B38092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A43F8-9118-0E41-2970-661E73C1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987D0-DC56-64E7-51F9-7C8F48D0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3DCF9-A6E0-F08A-7256-8BE703FF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8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6716-210F-10C9-0439-0CA37FF1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93C2F-F4C8-9CC3-47BD-7EB976E00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2915-081B-D7C0-8816-5D3795BDE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A5CBA-247A-D06E-FFFA-3717A76B2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1DF37-9F39-0000-B54B-C6D871FB2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AADE94-4C85-AF66-77B0-0D798866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25E08-D3BE-70CC-94E0-FD858803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091D4-CE8E-0068-C94B-DEAF84E4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8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3604-2387-208D-0443-12A45506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3D5C4-DD3A-4BA4-29C3-FFBB1276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4B831-D06C-E5DE-A20B-828CC5A2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A8382-DB2F-DB08-4684-873532C8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6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5E529-3AAA-F200-E093-E2E04DF0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B6170-86DD-3565-0251-EAEBA6ED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E6099-31A5-5604-8E6B-6344B180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38C2-989D-8746-1423-19193E4B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2617-0F03-D2E9-AE20-916483CD6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1D0E7-3652-52C3-D50C-12490AD40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3F3C7-EDC3-2BB7-1FCD-06AD47C4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8336A-21E0-3E2F-6786-695033C8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815A1-9CD2-6EB1-D54B-A299244A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DE0B-6ADE-4BC5-51C9-C82E0EF7F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330F9-DCFF-B10F-79C3-5DA877451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E84A6-840F-EFA9-6A6F-AC93DDE1B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1A862-6527-F122-B4AE-EF06D39D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03/05/2023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65B71-16A2-610F-5E2C-BE7E13FB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39555-5675-E70A-A1B5-DD98048C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2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8DA48-38F1-0524-2E9D-0BBDB7AC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0B44C-719D-8F8C-9715-C954CD0A6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184CA-04C1-0A94-A088-0B6EABCA67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03/05/2023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769EB-C703-5D72-17BC-B00ADAC84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Human-Computer Interaction | University of Aveiro | 03/05/2023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3F02-D822-9B90-099D-EBE232230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7534D-986D-4171-A12C-21DC78E5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5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gif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iagante.github.io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96EE28C3-AC52-4EB3-44F7-65AE429207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29328"/>
          <a:stretch/>
        </p:blipFill>
        <p:spPr>
          <a:xfrm>
            <a:off x="2068155" y="1245704"/>
            <a:ext cx="4628808" cy="5612296"/>
          </a:xfrm>
          <a:prstGeom prst="rect">
            <a:avLst/>
          </a:prstGeom>
        </p:spPr>
      </p:pic>
      <p:pic>
        <p:nvPicPr>
          <p:cNvPr id="4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4B8E6381-FD6F-AB74-902B-01E29FE91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 contrast="20000"/>
          </a:blip>
          <a:srcRect l="29862" r="47034"/>
          <a:stretch/>
        </p:blipFill>
        <p:spPr>
          <a:xfrm>
            <a:off x="8823660" y="-125819"/>
            <a:ext cx="3394845" cy="7109638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7" name="CaixaDeTexto 5">
            <a:extLst>
              <a:ext uri="{FF2B5EF4-FFF2-40B4-BE49-F238E27FC236}">
                <a16:creationId xmlns:a16="http://schemas.microsoft.com/office/drawing/2014/main" id="{65465B52-1BA9-06BF-1B90-ABAB473F7E84}"/>
              </a:ext>
            </a:extLst>
          </p:cNvPr>
          <p:cNvSpPr txBox="1"/>
          <p:nvPr/>
        </p:nvSpPr>
        <p:spPr>
          <a:xfrm>
            <a:off x="-10628" y="154980"/>
            <a:ext cx="8913404" cy="19697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5400" b="1" dirty="0">
                <a:ln w="3175"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00B0F0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“And then what happens?” </a:t>
            </a:r>
          </a:p>
          <a:p>
            <a:pPr algn="ctr"/>
            <a:r>
              <a:rPr lang="en-US" sz="2800" b="1" dirty="0">
                <a:ln w="3175">
                  <a:solidFill>
                    <a:schemeClr val="tx1"/>
                  </a:solidFill>
                </a:ln>
                <a:latin typeface="Roboto" panose="02000000000000000000" pitchFamily="2" charset="0"/>
                <a:ea typeface="Roboto" panose="02000000000000000000" pitchFamily="2" charset="0"/>
                <a:cs typeface="Lao UI" panose="020B0604020202020204" pitchFamily="34" charset="0"/>
              </a:rPr>
              <a:t>Promoting Children’s Verbal Creativity Using a Robot</a:t>
            </a:r>
          </a:p>
          <a:p>
            <a:pPr algn="ctr"/>
            <a:r>
              <a:rPr lang="en-US" sz="2000" dirty="0">
                <a:ln w="3175">
                  <a:solidFill>
                    <a:schemeClr val="tx1"/>
                  </a:solidFill>
                </a:ln>
                <a:latin typeface="Roboto" panose="02000000000000000000" pitchFamily="2" charset="0"/>
                <a:ea typeface="Roboto" panose="02000000000000000000" pitchFamily="2" charset="0"/>
                <a:cs typeface="Lao UI" panose="020B0604020202020204" pitchFamily="34" charset="0"/>
              </a:rPr>
              <a:t>International Conference on Human-Robot Interaction</a:t>
            </a:r>
          </a:p>
          <a:p>
            <a:pPr algn="ctr"/>
            <a:r>
              <a:rPr lang="en-US" sz="2000" dirty="0">
                <a:ln w="3175">
                  <a:solidFill>
                    <a:schemeClr val="tx1"/>
                  </a:solidFill>
                </a:ln>
                <a:latin typeface="Roboto" panose="02000000000000000000" pitchFamily="2" charset="0"/>
                <a:ea typeface="Roboto" panose="02000000000000000000" pitchFamily="2" charset="0"/>
                <a:cs typeface="Lao UI" panose="020B0604020202020204" pitchFamily="34" charset="0"/>
              </a:rPr>
              <a:t>March 7-10, 2022, | Sapporo, Hokkaido, Japan</a:t>
            </a:r>
            <a:endParaRPr lang="pt-PT" sz="2000" dirty="0">
              <a:ln w="3175">
                <a:solidFill>
                  <a:schemeClr val="tx1"/>
                </a:solidFill>
              </a:ln>
              <a:latin typeface="Roboto" panose="02000000000000000000" pitchFamily="2" charset="0"/>
              <a:ea typeface="Roboto" panose="02000000000000000000" pitchFamily="2" charset="0"/>
              <a:cs typeface="Lao UI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A5C98-57AD-FF7C-EFA0-8A822FC5EBBA}"/>
              </a:ext>
            </a:extLst>
          </p:cNvPr>
          <p:cNvSpPr txBox="1"/>
          <p:nvPr/>
        </p:nvSpPr>
        <p:spPr>
          <a:xfrm>
            <a:off x="8871932" y="405492"/>
            <a:ext cx="3306818" cy="68941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Authors: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Maha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Elgarf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Cristopher</a:t>
            </a:r>
            <a:r>
              <a:rPr lang="pt-PT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pt-PT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Peters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KTH Royal Institute of Technology  - Sweden </a:t>
            </a:r>
          </a:p>
          <a:p>
            <a:pPr algn="just"/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Natalia</a:t>
            </a:r>
            <a:r>
              <a:rPr lang="pt-PT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Calvo-</a:t>
            </a:r>
            <a:r>
              <a:rPr lang="pt-PT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Barajas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Ginevra Castellano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Uppsala University - Sweden</a:t>
            </a:r>
          </a:p>
          <a:p>
            <a:pPr algn="just"/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Ana Paiva</a:t>
            </a:r>
          </a:p>
          <a:p>
            <a:pPr algn="just"/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University</a:t>
            </a:r>
            <a:r>
              <a:rPr lang="pt-P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of</a:t>
            </a:r>
            <a:r>
              <a:rPr lang="pt-P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Lisbon</a:t>
            </a:r>
            <a:r>
              <a:rPr lang="pt-P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- Portugal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algn="just"/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Patrícia Alves-Oliveira</a:t>
            </a:r>
          </a:p>
          <a:p>
            <a:pPr algn="just"/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University</a:t>
            </a:r>
            <a:r>
              <a:rPr lang="pt-P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of</a:t>
            </a:r>
            <a:r>
              <a:rPr lang="pt-P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Washington - United </a:t>
            </a:r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States</a:t>
            </a:r>
            <a:endParaRPr lang="pt-P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algn="just"/>
            <a:endParaRPr lang="pt-P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Giulia Perugia</a:t>
            </a:r>
          </a:p>
          <a:p>
            <a:pPr algn="just"/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Edindhoven</a:t>
            </a:r>
            <a:r>
              <a:rPr lang="pt-P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University</a:t>
            </a:r>
            <a:r>
              <a:rPr lang="pt-P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of</a:t>
            </a:r>
            <a:r>
              <a:rPr lang="pt-P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Technology</a:t>
            </a:r>
            <a:r>
              <a:rPr lang="pt-P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– </a:t>
            </a:r>
            <a:r>
              <a:rPr lang="pt-P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Netherlands</a:t>
            </a:r>
            <a:endParaRPr lang="pt-P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r>
              <a:rPr lang="pt-P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___________________________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This presentation:</a:t>
            </a:r>
            <a:endParaRPr lang="pt-PT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endParaRPr lang="pt-P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algn="ctr"/>
            <a:r>
              <a:rPr lang="pt-PT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University of Aveiro</a:t>
            </a:r>
          </a:p>
          <a:p>
            <a:pPr algn="ctr"/>
            <a:r>
              <a:rPr lang="pt-PT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Human-Computer</a:t>
            </a:r>
            <a:r>
              <a:rPr lang="pt-PT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pt-PT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Interaction</a:t>
            </a:r>
            <a:r>
              <a:rPr lang="pt-PT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[2022/23]</a:t>
            </a:r>
          </a:p>
          <a:p>
            <a:pPr algn="ctr"/>
            <a:endParaRPr lang="pt-P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endParaRPr lang="pt-PT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algn="ctr"/>
            <a:r>
              <a:rPr lang="pt-PT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João Pedro Nunes Vieira - 50458</a:t>
            </a:r>
          </a:p>
          <a:p>
            <a:pPr algn="ctr"/>
            <a:r>
              <a:rPr lang="pt-PT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Beatriz Agante de Almeida - 93418</a:t>
            </a:r>
          </a:p>
          <a:p>
            <a:endParaRPr lang="pt-P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endParaRPr lang="pt-P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endParaRPr lang="pt-P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</p:txBody>
      </p:sp>
      <p:pic>
        <p:nvPicPr>
          <p:cNvPr id="28" name="Picture 2" descr="XPERiMENTA - Universidade de Aveiro">
            <a:extLst>
              <a:ext uri="{FF2B5EF4-FFF2-40B4-BE49-F238E27FC236}">
                <a16:creationId xmlns:a16="http://schemas.microsoft.com/office/drawing/2014/main" id="{AD8DB4C3-8EA8-CB20-4608-5541E1D61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38"/>
          <a:stretch/>
        </p:blipFill>
        <p:spPr bwMode="auto">
          <a:xfrm>
            <a:off x="9475306" y="5287617"/>
            <a:ext cx="289622" cy="2877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98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aixaDeTexto 5">
            <a:extLst>
              <a:ext uri="{FF2B5EF4-FFF2-40B4-BE49-F238E27FC236}">
                <a16:creationId xmlns:a16="http://schemas.microsoft.com/office/drawing/2014/main" id="{D704746D-4AFD-7772-0F05-2B67A6292A9C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/>
                <a:ea typeface="MS PGothic"/>
                <a:cs typeface="Dreaming Outloud Script Pro"/>
              </a:rPr>
              <a:t>Priming</a:t>
            </a:r>
            <a:endParaRPr lang="pt-PT" sz="10000" b="1" dirty="0" err="1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03AEE-4F68-312C-E626-693591B7EED1}"/>
              </a:ext>
            </a:extLst>
          </p:cNvPr>
          <p:cNvSpPr txBox="1"/>
          <p:nvPr/>
        </p:nvSpPr>
        <p:spPr>
          <a:xfrm>
            <a:off x="415727" y="2663130"/>
            <a:ext cx="11656753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dirty="0">
                <a:latin typeface="Roboto"/>
                <a:ea typeface="Roboto"/>
                <a:cs typeface="Roboto"/>
              </a:rPr>
              <a:t>Verbal behaviors: 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400" dirty="0">
                <a:latin typeface="Roboto"/>
                <a:ea typeface="Roboto"/>
                <a:cs typeface="Roboto"/>
              </a:rPr>
              <a:t>Suggest </a:t>
            </a:r>
            <a:r>
              <a:rPr lang="en-US" sz="2400" u="sng" dirty="0">
                <a:latin typeface="Roboto"/>
                <a:ea typeface="Roboto"/>
                <a:cs typeface="Roboto"/>
              </a:rPr>
              <a:t>happiness and excitement</a:t>
            </a:r>
            <a:r>
              <a:rPr lang="en-US" sz="2400" dirty="0">
                <a:latin typeface="Roboto"/>
                <a:ea typeface="Roboto"/>
                <a:cs typeface="Roboto"/>
              </a:rPr>
              <a:t> [Promotion] 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400" dirty="0">
                <a:latin typeface="Roboto"/>
                <a:ea typeface="Roboto"/>
                <a:cs typeface="Roboto"/>
              </a:rPr>
              <a:t>Suggest </a:t>
            </a:r>
            <a:r>
              <a:rPr lang="en-US" sz="2400" u="sng" dirty="0">
                <a:latin typeface="Roboto"/>
                <a:ea typeface="Roboto"/>
                <a:cs typeface="Roboto"/>
              </a:rPr>
              <a:t>fear and anxiety</a:t>
            </a:r>
            <a:r>
              <a:rPr lang="en-US" sz="2400" dirty="0">
                <a:latin typeface="Roboto"/>
                <a:ea typeface="Roboto"/>
                <a:cs typeface="Roboto"/>
              </a:rPr>
              <a:t> [Prevention]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4000" dirty="0">
                <a:latin typeface="Roboto"/>
                <a:ea typeface="Roboto"/>
                <a:cs typeface="Roboto"/>
              </a:rPr>
              <a:t>Non-verbal behaviors: 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400" dirty="0">
                <a:latin typeface="Roboto"/>
                <a:ea typeface="Roboto"/>
                <a:cs typeface="Roboto"/>
              </a:rPr>
              <a:t>Robot’s facial expression to exhibit emotions.</a:t>
            </a:r>
          </a:p>
        </p:txBody>
      </p:sp>
      <p:pic>
        <p:nvPicPr>
          <p:cNvPr id="5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5F0FA957-FD77-8EB6-C36B-4A5D743C1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453223" y="1884871"/>
            <a:ext cx="4618008" cy="455474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F42EB1A1-13B3-64AF-91CE-407726315E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586" t="1287" r="523" b="69444"/>
          <a:stretch/>
        </p:blipFill>
        <p:spPr>
          <a:xfrm>
            <a:off x="7944928" y="2374277"/>
            <a:ext cx="1494362" cy="1329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97690-E373-B77F-2FDD-0E6397E131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539" t="67102" r="523" b="555"/>
          <a:stretch/>
        </p:blipFill>
        <p:spPr>
          <a:xfrm>
            <a:off x="9440172" y="2970483"/>
            <a:ext cx="1566219" cy="14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aixaDeTexto 5">
            <a:extLst>
              <a:ext uri="{FF2B5EF4-FFF2-40B4-BE49-F238E27FC236}">
                <a16:creationId xmlns:a16="http://schemas.microsoft.com/office/drawing/2014/main" id="{D704746D-4AFD-7772-0F05-2B67A6292A9C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/>
                <a:ea typeface="MS PGothic"/>
                <a:cs typeface="Dreaming Outloud Script Pro"/>
              </a:rPr>
              <a:t>Priming</a:t>
            </a:r>
            <a:endParaRPr lang="pt-PT" sz="10000" b="1" dirty="0" err="1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03AEE-4F68-312C-E626-693591B7EED1}"/>
              </a:ext>
            </a:extLst>
          </p:cNvPr>
          <p:cNvSpPr txBox="1"/>
          <p:nvPr/>
        </p:nvSpPr>
        <p:spPr>
          <a:xfrm>
            <a:off x="415726" y="2108040"/>
            <a:ext cx="9380755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latin typeface="Roboto"/>
                <a:ea typeface="Roboto"/>
                <a:cs typeface="Roboto"/>
              </a:rPr>
              <a:t>Scenario: </a:t>
            </a:r>
            <a:endParaRPr lang="en-US" sz="4000" b="1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Roboto"/>
                <a:ea typeface="Roboto"/>
                <a:cs typeface="Roboto"/>
              </a:rPr>
              <a:t>You’re locked with the robot in a spaceship on Mars.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Roboto"/>
                <a:ea typeface="Roboto"/>
                <a:cs typeface="Roboto"/>
              </a:rPr>
              <a:t>Collaborate and find the Key! (ensured)</a:t>
            </a:r>
            <a:endParaRPr lang="en-US" dirty="0">
              <a:ea typeface="Calibri"/>
              <a:cs typeface="Calibri"/>
            </a:endParaRPr>
          </a:p>
          <a:p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3200" b="1" dirty="0">
                <a:latin typeface="Roboto"/>
                <a:ea typeface="Roboto"/>
                <a:cs typeface="Roboto"/>
              </a:rPr>
              <a:t>Promotion condition: 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/>
                <a:ea typeface="Roboto"/>
                <a:cs typeface="Roboto"/>
              </a:rPr>
              <a:t>Reward-seeking game (Gift: Party on planet Mars)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3200" b="1" dirty="0">
                <a:latin typeface="Roboto"/>
                <a:ea typeface="Roboto"/>
                <a:cs typeface="Roboto"/>
              </a:rPr>
              <a:t>Prevention condition: 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Roboto"/>
                <a:ea typeface="Roboto"/>
                <a:cs typeface="Roboto"/>
              </a:rPr>
              <a:t>Risk-avoidance (No Gift: Just land on Mars). 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pic>
        <p:nvPicPr>
          <p:cNvPr id="6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4281179D-95EF-BBCE-271D-105755AE8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60000">
            <a:off x="8232475" y="4461888"/>
            <a:ext cx="3001992" cy="160045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5D62D76-FB35-BA7B-095D-36C4DCB8A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871" y="2248274"/>
            <a:ext cx="2297501" cy="24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3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aixaDeTexto 5">
            <a:extLst>
              <a:ext uri="{FF2B5EF4-FFF2-40B4-BE49-F238E27FC236}">
                <a16:creationId xmlns:a16="http://schemas.microsoft.com/office/drawing/2014/main" id="{D704746D-4AFD-7772-0F05-2B67A6292A9C}"/>
              </a:ext>
            </a:extLst>
          </p:cNvPr>
          <p:cNvSpPr txBox="1"/>
          <p:nvPr/>
        </p:nvSpPr>
        <p:spPr>
          <a:xfrm>
            <a:off x="1730326" y="-160011"/>
            <a:ext cx="1043353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/>
                <a:ea typeface="MS PGothic"/>
                <a:cs typeface="Dreaming Outloud Script Pro"/>
              </a:rPr>
              <a:t>Storytelling</a:t>
            </a:r>
            <a:endParaRPr lang="pt-PT" sz="10000" b="1" dirty="0" err="1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03AEE-4F68-312C-E626-693591B7EED1}"/>
              </a:ext>
            </a:extLst>
          </p:cNvPr>
          <p:cNvSpPr txBox="1"/>
          <p:nvPr/>
        </p:nvSpPr>
        <p:spPr>
          <a:xfrm>
            <a:off x="415727" y="2013563"/>
            <a:ext cx="11435276" cy="35086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/>
              <a:t>Two collaborative games between the child and the robot: </a:t>
            </a:r>
            <a:endParaRPr lang="en-US" sz="3200" b="1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Before and after the priming activity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activity's purpose was to determine if priming </a:t>
            </a:r>
            <a:endParaRPr lang="en-US" sz="2400" dirty="0">
              <a:cs typeface="Calibri" panose="020F0502020204030204"/>
            </a:endParaRPr>
          </a:p>
          <a:p>
            <a:r>
              <a:rPr lang="en-US" sz="2400" dirty="0"/>
              <a:t>     affected children’s narrative creativity levels </a:t>
            </a:r>
            <a:endParaRPr lang="en-US" sz="2400" dirty="0">
              <a:ea typeface="Calibri"/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sz="2800" b="1" dirty="0"/>
              <a:t>Activity itself:</a:t>
            </a:r>
            <a:r>
              <a:rPr lang="en-US" sz="2800" dirty="0"/>
              <a:t> </a:t>
            </a:r>
            <a:endParaRPr lang="en-US" sz="2800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goal: Create and tell a story to the robot</a:t>
            </a:r>
            <a:endParaRPr lang="en-US" sz="24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Each had 4 main characters and 9 objects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Graphical User Interface (GUI) </a:t>
            </a: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0ABEFA-BEFC-4ABD-9806-3E24FE930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9" t="10186" r="70245" b="59828"/>
          <a:stretch/>
        </p:blipFill>
        <p:spPr>
          <a:xfrm>
            <a:off x="6771722" y="3541134"/>
            <a:ext cx="4780059" cy="24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4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BAF9FC-759F-3769-DC6D-8946DF3D1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21" y="1890134"/>
            <a:ext cx="10436988" cy="4831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CDCD527F-5724-8267-5CEC-F9CD2C33750C}"/>
              </a:ext>
            </a:extLst>
          </p:cNvPr>
          <p:cNvSpPr txBox="1"/>
          <p:nvPr/>
        </p:nvSpPr>
        <p:spPr>
          <a:xfrm>
            <a:off x="1730326" y="-160011"/>
            <a:ext cx="1043353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/>
                <a:ea typeface="MS PGothic"/>
                <a:cs typeface="Dreaming Outloud Script Pro"/>
              </a:rPr>
              <a:t>Storytelling</a:t>
            </a:r>
            <a:endParaRPr lang="pt-PT" sz="10000" b="1" dirty="0" err="1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Instruments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C2C91-8E36-8B1B-A332-76200174FE0C}"/>
              </a:ext>
            </a:extLst>
          </p:cNvPr>
          <p:cNvSpPr txBox="1"/>
          <p:nvPr/>
        </p:nvSpPr>
        <p:spPr>
          <a:xfrm>
            <a:off x="362123" y="2017869"/>
            <a:ext cx="8713638" cy="42135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EMYS: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Robotic agent + Tablet + Microphone + Columns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Roboto"/>
                <a:ea typeface="Roboto"/>
                <a:cs typeface="Roboto"/>
              </a:rPr>
              <a:t>Non-Verbal Behaviors: </a:t>
            </a:r>
            <a:r>
              <a:rPr lang="en-US" sz="2400" dirty="0">
                <a:latin typeface="Roboto"/>
                <a:ea typeface="Roboto"/>
                <a:cs typeface="Roboto"/>
              </a:rPr>
              <a:t>(default)</a:t>
            </a:r>
            <a:r>
              <a:rPr lang="en-US" sz="2400" b="1" dirty="0">
                <a:latin typeface="Roboto"/>
                <a:ea typeface="Roboto"/>
                <a:cs typeface="Roboto"/>
              </a:rPr>
              <a:t> 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Expresses emotions through facial expressions.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Roboto"/>
                <a:ea typeface="Roboto"/>
                <a:cs typeface="Roboto"/>
              </a:rPr>
              <a:t>Verbal Behaviors: </a:t>
            </a:r>
            <a:r>
              <a:rPr lang="en-US" sz="2400" dirty="0">
                <a:latin typeface="Roboto"/>
                <a:ea typeface="Roboto"/>
                <a:cs typeface="Roboto"/>
              </a:rPr>
              <a:t>Wizard of Oz [Text-to-speech]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In the priming: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strict protocol (RFT)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/>
                <a:ea typeface="Roboto"/>
                <a:cs typeface="Roboto"/>
              </a:rPr>
              <a:t>In the storytelling sessions: </a:t>
            </a:r>
            <a:r>
              <a:rPr lang="en-US" sz="2400" dirty="0">
                <a:latin typeface="Roboto"/>
                <a:ea typeface="Roboto"/>
                <a:cs typeface="Roboto"/>
              </a:rPr>
              <a:t>generate verbal behavior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Your child can be a doctor and learn English quicker then ever - EMYS Robot is here!">
            <a:hlinkClick r:id="" action="ppaction://media"/>
            <a:extLst>
              <a:ext uri="{FF2B5EF4-FFF2-40B4-BE49-F238E27FC236}">
                <a16:creationId xmlns:a16="http://schemas.microsoft.com/office/drawing/2014/main" id="{DFD37997-23B1-E97F-BEF8-4ED25BDFD7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6836" r="12387"/>
          <a:stretch/>
        </p:blipFill>
        <p:spPr>
          <a:xfrm>
            <a:off x="8137879" y="2837589"/>
            <a:ext cx="3532972" cy="28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1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9D2EA4A-0C92-839C-7298-A49E7934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62" y="2014739"/>
            <a:ext cx="8120332" cy="495637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User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476CE-3BCB-B319-2A63-19683E3B0CA2}"/>
              </a:ext>
            </a:extLst>
          </p:cNvPr>
          <p:cNvSpPr txBox="1"/>
          <p:nvPr/>
        </p:nvSpPr>
        <p:spPr>
          <a:xfrm>
            <a:off x="390877" y="2017869"/>
            <a:ext cx="8015248" cy="42135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/>
                <a:ea typeface="Roboto"/>
                <a:cs typeface="Roboto"/>
              </a:rPr>
              <a:t>69 children but 8 were excluded:</a:t>
            </a:r>
            <a:endParaRPr lang="en-US" sz="4000" b="1" dirty="0">
              <a:cs typeface="Calibri" panose="020F050202020403020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Roboto"/>
                <a:ea typeface="Roboto"/>
                <a:cs typeface="Roboto"/>
              </a:rPr>
              <a:t>Age: </a:t>
            </a:r>
            <a:r>
              <a:rPr lang="en-US" sz="2400" dirty="0">
                <a:latin typeface="Roboto"/>
                <a:ea typeface="Roboto"/>
                <a:cs typeface="Roboto"/>
              </a:rPr>
              <a:t>7 - 9 years</a:t>
            </a:r>
            <a:endParaRPr lang="en-US" sz="2400" b="1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Roboto"/>
                <a:ea typeface="Roboto"/>
                <a:cs typeface="Roboto"/>
              </a:rPr>
              <a:t>Language:</a:t>
            </a:r>
            <a:r>
              <a:rPr lang="en-US" sz="2400" dirty="0">
                <a:latin typeface="Roboto"/>
                <a:ea typeface="Roboto"/>
                <a:cs typeface="Roboto"/>
              </a:rPr>
              <a:t> English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Roboto"/>
                <a:ea typeface="Roboto"/>
                <a:cs typeface="Roboto"/>
              </a:rPr>
              <a:t>Scholarship: </a:t>
            </a:r>
            <a:r>
              <a:rPr lang="en-US" sz="2400" dirty="0">
                <a:latin typeface="Roboto"/>
                <a:ea typeface="Roboto"/>
                <a:cs typeface="Roboto"/>
              </a:rPr>
              <a:t>2nd &amp; 3rd grades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Roboto"/>
                <a:ea typeface="Roboto"/>
                <a:cs typeface="Roboto"/>
              </a:rPr>
              <a:t>Consent:</a:t>
            </a:r>
            <a:r>
              <a:rPr lang="en-US" sz="2400" dirty="0">
                <a:latin typeface="Roboto"/>
                <a:ea typeface="Roboto"/>
                <a:cs typeface="Roboto"/>
              </a:rPr>
              <a:t> signed by Legal Guardians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Roboto"/>
              <a:ea typeface="Roboto"/>
              <a:cs typeface="Robo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Roboto"/>
                <a:ea typeface="Roboto"/>
                <a:cs typeface="Roboto"/>
              </a:rPr>
              <a:t>Promotion (Top)</a:t>
            </a:r>
            <a:r>
              <a:rPr lang="en-US" sz="2400" dirty="0">
                <a:latin typeface="Roboto"/>
                <a:ea typeface="Roboto"/>
                <a:cs typeface="Roboto"/>
              </a:rPr>
              <a:t>: 32 children (15 boys, 17 girls)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Roboto"/>
                <a:ea typeface="Roboto"/>
                <a:cs typeface="Roboto"/>
              </a:rPr>
              <a:t>Prevention (Bottom)</a:t>
            </a:r>
            <a:r>
              <a:rPr lang="en-US" sz="2400" dirty="0">
                <a:latin typeface="Roboto"/>
                <a:ea typeface="Roboto"/>
                <a:cs typeface="Roboto"/>
              </a:rPr>
              <a:t>: 29 children (14 boys, 15 girls)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Enviroment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FF463-EAF6-6ECF-C3CB-F807F1DB4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504" y="2277010"/>
            <a:ext cx="5188760" cy="3794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49E49-C9EA-D3EE-42AD-BBC6790E4B5B}"/>
              </a:ext>
            </a:extLst>
          </p:cNvPr>
          <p:cNvSpPr txBox="1"/>
          <p:nvPr/>
        </p:nvSpPr>
        <p:spPr>
          <a:xfrm>
            <a:off x="405254" y="2017869"/>
            <a:ext cx="6246834" cy="36936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7000" b="1" dirty="0">
                <a:ea typeface="+mn-lt"/>
                <a:cs typeface="+mn-lt"/>
              </a:rPr>
              <a:t>Interaction:</a:t>
            </a:r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00" b="1" dirty="0">
                <a:latin typeface="Calibri"/>
                <a:ea typeface="Calibri"/>
                <a:cs typeface="Calibri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/>
                <a:ea typeface="Roboto"/>
                <a:cs typeface="Roboto"/>
              </a:rPr>
              <a:t>Time:</a:t>
            </a:r>
            <a:r>
              <a:rPr lang="en-US" sz="4000" dirty="0">
                <a:latin typeface="Roboto"/>
                <a:ea typeface="Roboto"/>
                <a:cs typeface="Roboto"/>
              </a:rPr>
              <a:t> </a:t>
            </a:r>
            <a:r>
              <a:rPr lang="en-US" sz="2800" dirty="0">
                <a:latin typeface="Roboto"/>
                <a:ea typeface="Roboto"/>
                <a:cs typeface="Roboto"/>
              </a:rPr>
              <a:t>2 weeks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/>
                <a:ea typeface="Roboto"/>
                <a:cs typeface="Roboto"/>
              </a:rPr>
              <a:t>Place:</a:t>
            </a:r>
            <a:r>
              <a:rPr lang="en-US" sz="2400" b="1" dirty="0">
                <a:latin typeface="Roboto"/>
                <a:ea typeface="Roboto"/>
                <a:cs typeface="Roboto"/>
              </a:rPr>
              <a:t> </a:t>
            </a:r>
            <a:r>
              <a:rPr lang="en-US" sz="2800" dirty="0">
                <a:latin typeface="Roboto"/>
                <a:ea typeface="Roboto"/>
                <a:cs typeface="Roboto"/>
              </a:rPr>
              <a:t>2 private schools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/>
                <a:ea typeface="Roboto"/>
                <a:cs typeface="Roboto"/>
              </a:rPr>
              <a:t>Operators</a:t>
            </a:r>
            <a:r>
              <a:rPr lang="en-US" sz="4000" dirty="0">
                <a:latin typeface="Roboto"/>
                <a:ea typeface="Roboto"/>
                <a:cs typeface="Roboto"/>
              </a:rPr>
              <a:t>:</a:t>
            </a:r>
            <a:r>
              <a:rPr lang="en-US" sz="2400" dirty="0">
                <a:latin typeface="Roboto"/>
                <a:ea typeface="Roboto"/>
                <a:cs typeface="Roboto"/>
              </a:rPr>
              <a:t> </a:t>
            </a:r>
            <a:r>
              <a:rPr lang="en-US" sz="2800" dirty="0">
                <a:latin typeface="Roboto"/>
                <a:ea typeface="Roboto"/>
                <a:cs typeface="Roboto"/>
              </a:rPr>
              <a:t>2 researchers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F2FA0EC-C9A6-A015-1936-4295927232AB}"/>
              </a:ext>
            </a:extLst>
          </p:cNvPr>
          <p:cNvSpPr/>
          <p:nvPr/>
        </p:nvSpPr>
        <p:spPr>
          <a:xfrm>
            <a:off x="4981051" y="2233565"/>
            <a:ext cx="963283" cy="9201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6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/>
                <a:ea typeface="MS PGothic"/>
                <a:cs typeface="Dreaming Outloud Script Pro"/>
              </a:rPr>
              <a:t>Hypotheses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44552-90A9-8B91-6D64-8977982F6FF0}"/>
              </a:ext>
            </a:extLst>
          </p:cNvPr>
          <p:cNvSpPr txBox="1"/>
          <p:nvPr/>
        </p:nvSpPr>
        <p:spPr>
          <a:xfrm>
            <a:off x="417153" y="2543386"/>
            <a:ext cx="9101827" cy="27785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/>
                <a:ea typeface="Roboto"/>
                <a:cs typeface="Roboto"/>
              </a:rPr>
              <a:t>H1:</a:t>
            </a:r>
            <a:r>
              <a:rPr lang="en-US" sz="4000" dirty="0"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latin typeface="Roboto"/>
                <a:ea typeface="Roboto"/>
                <a:cs typeface="Roboto"/>
              </a:rPr>
              <a:t>Children in the promotion condition could perform better in verbal creativity than those in the prevention one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/>
                <a:ea typeface="+mn-lt"/>
                <a:cs typeface="+mn-lt"/>
              </a:rPr>
              <a:t>H2</a:t>
            </a:r>
            <a:r>
              <a:rPr lang="en-US" sz="4000" b="1" dirty="0">
                <a:ea typeface="+mn-lt"/>
                <a:cs typeface="+mn-lt"/>
              </a:rPr>
              <a:t>:</a:t>
            </a:r>
            <a:r>
              <a:rPr lang="en-US" sz="4000" dirty="0">
                <a:ea typeface="+mn-lt"/>
                <a:cs typeface="+mn-lt"/>
              </a:rPr>
              <a:t> </a:t>
            </a:r>
            <a:r>
              <a:rPr lang="en-US" sz="2400" dirty="0">
                <a:latin typeface="Roboto"/>
                <a:ea typeface="+mn-lt"/>
                <a:cs typeface="+mn-lt"/>
              </a:rPr>
              <a:t>When the robot showed encouragement or asked questions to children, their creativity levels would increase</a:t>
            </a:r>
            <a:endParaRPr lang="en-US" dirty="0">
              <a:latin typeface="Roboto"/>
              <a:ea typeface="+mn-lt"/>
              <a:cs typeface="+mn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pic>
        <p:nvPicPr>
          <p:cNvPr id="6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7E2FCD49-39D6-BDB3-613B-D40B6ADCB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818" y="3595913"/>
            <a:ext cx="5006394" cy="26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Data </a:t>
            </a:r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Treatment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44552-90A9-8B91-6D64-8977982F6FF0}"/>
              </a:ext>
            </a:extLst>
          </p:cNvPr>
          <p:cNvSpPr txBox="1"/>
          <p:nvPr/>
        </p:nvSpPr>
        <p:spPr>
          <a:xfrm>
            <a:off x="417152" y="2162386"/>
            <a:ext cx="9982069" cy="37449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/>
                <a:ea typeface="Roboto"/>
                <a:cs typeface="Roboto"/>
              </a:rPr>
              <a:t>Behavior analysis:</a:t>
            </a:r>
            <a:r>
              <a:rPr lang="en-US" sz="4000" dirty="0">
                <a:latin typeface="Roboto"/>
                <a:ea typeface="Roboto"/>
                <a:cs typeface="Roboto"/>
              </a:rPr>
              <a:t> </a:t>
            </a:r>
            <a:endParaRPr lang="en-US" sz="40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boto"/>
                <a:ea typeface="Roboto"/>
                <a:cs typeface="Roboto"/>
              </a:rPr>
              <a:t>From each child, there was an audio file of the experiment</a:t>
            </a:r>
            <a:endParaRPr lang="en-US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/>
                <a:ea typeface="Roboto"/>
                <a:cs typeface="Roboto"/>
              </a:rPr>
              <a:t>Facial expressions:</a:t>
            </a:r>
            <a:r>
              <a:rPr lang="en-US" sz="4000" dirty="0">
                <a:latin typeface="Roboto"/>
                <a:ea typeface="Roboto"/>
                <a:cs typeface="Roboto"/>
              </a:rPr>
              <a:t> </a:t>
            </a:r>
            <a:endParaRPr lang="en-US" sz="2400" err="1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boto"/>
                <a:ea typeface="Roboto"/>
                <a:cs typeface="Roboto"/>
              </a:rPr>
              <a:t>From the frontal camera, an analysis was run with Affectiva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/>
                <a:ea typeface="Roboto"/>
                <a:cs typeface="Roboto"/>
              </a:rPr>
              <a:t>Intellectual analysis: </a:t>
            </a:r>
            <a:endParaRPr lang="en-US" sz="4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boto"/>
                <a:ea typeface="Roboto"/>
                <a:cs typeface="Roboto"/>
              </a:rPr>
              <a:t>Children had their creativity evaluated 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  <p:pic>
        <p:nvPicPr>
          <p:cNvPr id="3" name="Picture 5" descr="A picture containing text, clock, gauge, sign&#10;&#10;Description automatically generated">
            <a:extLst>
              <a:ext uri="{FF2B5EF4-FFF2-40B4-BE49-F238E27FC236}">
                <a16:creationId xmlns:a16="http://schemas.microsoft.com/office/drawing/2014/main" id="{2FC23983-A0BF-7E19-8111-D8D6308A8C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60" r="24953" b="305"/>
          <a:stretch/>
        </p:blipFill>
        <p:spPr>
          <a:xfrm>
            <a:off x="8582833" y="2484729"/>
            <a:ext cx="3413040" cy="37186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439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Results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18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05A9-D6D2-BA60-0112-69E3F701B29D}"/>
              </a:ext>
            </a:extLst>
          </p:cNvPr>
          <p:cNvSpPr txBox="1"/>
          <p:nvPr/>
        </p:nvSpPr>
        <p:spPr>
          <a:xfrm>
            <a:off x="573558" y="2895997"/>
            <a:ext cx="5843752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Roboto"/>
              </a:rPr>
              <a:t>Facial expressions:</a:t>
            </a:r>
            <a:r>
              <a:rPr lang="en-US" sz="4000" dirty="0">
                <a:latin typeface="Roboto"/>
              </a:rPr>
              <a:t> 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r>
              <a:rPr lang="en-US" sz="2800" dirty="0">
                <a:latin typeface="Roboto"/>
                <a:ea typeface="Roboto"/>
                <a:cs typeface="Roboto"/>
              </a:rPr>
              <a:t>Children in the promotion condition experienced more smiles and joyful expressions than those in the prevention condition.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31EAC846-D8F0-D5E6-65AE-DD52E86F6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387" y="2785766"/>
            <a:ext cx="4754496" cy="26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F33D70C-CCF3-FF46-986A-FEAECE273774}"/>
              </a:ext>
            </a:extLst>
          </p:cNvPr>
          <p:cNvSpPr/>
          <p:nvPr/>
        </p:nvSpPr>
        <p:spPr>
          <a:xfrm>
            <a:off x="9260216" y="3020442"/>
            <a:ext cx="2731697" cy="2070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0AA831-A6B2-BF66-A590-19C608FDC07E}"/>
              </a:ext>
            </a:extLst>
          </p:cNvPr>
          <p:cNvSpPr/>
          <p:nvPr/>
        </p:nvSpPr>
        <p:spPr>
          <a:xfrm>
            <a:off x="6212216" y="3020441"/>
            <a:ext cx="2731697" cy="2070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9D30D7-D2ED-D1E2-B099-664274714F17}"/>
              </a:ext>
            </a:extLst>
          </p:cNvPr>
          <p:cNvSpPr/>
          <p:nvPr/>
        </p:nvSpPr>
        <p:spPr>
          <a:xfrm>
            <a:off x="3221726" y="3020442"/>
            <a:ext cx="2731697" cy="2070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A53AD-CF13-FD8C-7EF4-B8146BFDC7E3}"/>
              </a:ext>
            </a:extLst>
          </p:cNvPr>
          <p:cNvSpPr/>
          <p:nvPr/>
        </p:nvSpPr>
        <p:spPr>
          <a:xfrm>
            <a:off x="259990" y="3020442"/>
            <a:ext cx="2731697" cy="2070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724EC-B11D-B87E-18CA-4E6943068EA3}"/>
              </a:ext>
            </a:extLst>
          </p:cNvPr>
          <p:cNvSpPr/>
          <p:nvPr/>
        </p:nvSpPr>
        <p:spPr>
          <a:xfrm>
            <a:off x="9145199" y="2948556"/>
            <a:ext cx="402566" cy="47445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7DE7F-A8F7-356B-B435-2130FC13CD5C}"/>
              </a:ext>
            </a:extLst>
          </p:cNvPr>
          <p:cNvSpPr/>
          <p:nvPr/>
        </p:nvSpPr>
        <p:spPr>
          <a:xfrm>
            <a:off x="6125953" y="2948555"/>
            <a:ext cx="402566" cy="47445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EE4AC8-22BA-EAB8-4E1A-5E35BE784363}"/>
              </a:ext>
            </a:extLst>
          </p:cNvPr>
          <p:cNvSpPr/>
          <p:nvPr/>
        </p:nvSpPr>
        <p:spPr>
          <a:xfrm>
            <a:off x="3149840" y="2948556"/>
            <a:ext cx="402566" cy="47445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67522-62D0-6D4F-0DCF-0C1FE0496F79}"/>
              </a:ext>
            </a:extLst>
          </p:cNvPr>
          <p:cNvSpPr/>
          <p:nvPr/>
        </p:nvSpPr>
        <p:spPr>
          <a:xfrm>
            <a:off x="188104" y="2948556"/>
            <a:ext cx="402566" cy="474453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55427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95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Table</a:t>
            </a:r>
            <a:r>
              <a:rPr lang="pt-PT" sz="95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 </a:t>
            </a:r>
            <a:r>
              <a:rPr lang="pt-PT" sz="95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of</a:t>
            </a:r>
            <a:r>
              <a:rPr lang="pt-PT" sz="95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 </a:t>
            </a:r>
            <a:r>
              <a:rPr lang="pt-PT" sz="95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Contents</a:t>
            </a:r>
            <a:endParaRPr lang="pt-PT" sz="95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838A2-51D7-107F-D8B4-83972556BE1C}"/>
              </a:ext>
            </a:extLst>
          </p:cNvPr>
          <p:cNvSpPr txBox="1"/>
          <p:nvPr/>
        </p:nvSpPr>
        <p:spPr>
          <a:xfrm>
            <a:off x="187043" y="3021070"/>
            <a:ext cx="2961742" cy="22939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1.</a:t>
            </a:r>
            <a:r>
              <a:rPr lang="pt-PT" sz="2400" dirty="0">
                <a:latin typeface="Roboto"/>
                <a:ea typeface="Roboto"/>
                <a:cs typeface="Roboto"/>
              </a:rPr>
              <a:t> </a:t>
            </a:r>
            <a:r>
              <a:rPr lang="pt-PT" sz="2400" dirty="0" err="1">
                <a:latin typeface="Roboto"/>
                <a:ea typeface="Roboto"/>
                <a:cs typeface="Roboto"/>
              </a:rPr>
              <a:t>Introduction</a:t>
            </a:r>
            <a:endParaRPr lang="pt-PT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err="1">
                <a:latin typeface="Roboto"/>
                <a:ea typeface="Roboto"/>
                <a:cs typeface="Roboto"/>
              </a:rPr>
              <a:t>Reasons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err="1">
                <a:latin typeface="Roboto"/>
                <a:ea typeface="Roboto"/>
                <a:cs typeface="Roboto"/>
              </a:rPr>
              <a:t>Focus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err="1">
                <a:latin typeface="Roboto"/>
                <a:ea typeface="Roboto"/>
                <a:cs typeface="Roboto"/>
              </a:rPr>
              <a:t>Previous</a:t>
            </a:r>
            <a:r>
              <a:rPr lang="pt-PT" sz="2400" dirty="0">
                <a:latin typeface="Roboto"/>
                <a:ea typeface="Roboto"/>
                <a:cs typeface="Roboto"/>
              </a:rPr>
              <a:t> </a:t>
            </a:r>
            <a:r>
              <a:rPr lang="pt-PT" sz="2400" err="1">
                <a:latin typeface="Roboto"/>
                <a:ea typeface="Roboto"/>
                <a:cs typeface="Roboto"/>
              </a:rPr>
              <a:t>Work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err="1">
                <a:latin typeface="Roboto"/>
                <a:ea typeface="Roboto"/>
                <a:cs typeface="Roboto"/>
              </a:rPr>
              <a:t>Contributions</a:t>
            </a:r>
            <a:endParaRPr lang="pt-PT" sz="2400">
              <a:latin typeface="Roboto"/>
              <a:ea typeface="Roboto"/>
              <a:cs typeface="Roboto"/>
            </a:endParaRPr>
          </a:p>
          <a:p>
            <a:endParaRPr lang="pt-PT" sz="2400">
              <a:latin typeface="Roboto"/>
              <a:ea typeface="Roboto"/>
              <a:cs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7A4D8-3AC7-4CCD-3AE0-340ECA27631A}"/>
              </a:ext>
            </a:extLst>
          </p:cNvPr>
          <p:cNvSpPr txBox="1"/>
          <p:nvPr/>
        </p:nvSpPr>
        <p:spPr>
          <a:xfrm>
            <a:off x="3148778" y="3021070"/>
            <a:ext cx="326366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2.</a:t>
            </a:r>
            <a:r>
              <a:rPr lang="pt-PT" sz="2400" dirty="0">
                <a:latin typeface="Roboto"/>
                <a:ea typeface="Roboto"/>
                <a:cs typeface="Roboto"/>
              </a:rPr>
              <a:t> </a:t>
            </a:r>
            <a:r>
              <a:rPr lang="pt-PT" sz="2400" err="1">
                <a:latin typeface="Roboto"/>
                <a:ea typeface="Roboto"/>
                <a:cs typeface="Roboto"/>
              </a:rPr>
              <a:t>Methodology</a:t>
            </a:r>
            <a:endParaRPr lang="en-US" sz="2400">
              <a:latin typeface="Roboto"/>
              <a:ea typeface="Roboto"/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dirty="0">
                <a:latin typeface="Roboto"/>
                <a:ea typeface="Roboto"/>
                <a:cs typeface="Roboto"/>
              </a:rPr>
              <a:t>RTF</a:t>
            </a:r>
          </a:p>
          <a:p>
            <a:pPr marL="800100" lvl="1" indent="-342900">
              <a:buFont typeface="Arial"/>
              <a:buChar char="•"/>
            </a:pPr>
            <a:r>
              <a:rPr lang="pt-PT" sz="2400" err="1">
                <a:latin typeface="Roboto"/>
                <a:ea typeface="Roboto"/>
                <a:cs typeface="Roboto"/>
              </a:rPr>
              <a:t>Instruments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err="1">
                <a:latin typeface="Roboto"/>
                <a:ea typeface="Roboto"/>
                <a:cs typeface="Roboto"/>
              </a:rPr>
              <a:t>User</a:t>
            </a:r>
            <a:r>
              <a:rPr lang="pt-PT" sz="2400" dirty="0">
                <a:latin typeface="Roboto"/>
                <a:ea typeface="Roboto"/>
                <a:cs typeface="Roboto"/>
              </a:rPr>
              <a:t> Sample</a:t>
            </a:r>
          </a:p>
          <a:p>
            <a:pPr marL="800100" lvl="1" indent="-342900">
              <a:buFont typeface="Arial"/>
              <a:buChar char="•"/>
            </a:pPr>
            <a:r>
              <a:rPr lang="pt-PT" sz="2400" err="1">
                <a:latin typeface="Roboto"/>
                <a:ea typeface="Roboto"/>
                <a:cs typeface="Roboto"/>
              </a:rPr>
              <a:t>Envioment</a:t>
            </a:r>
            <a:endParaRPr lang="pt-PT" sz="2400">
              <a:latin typeface="Roboto"/>
              <a:ea typeface="Roboto"/>
              <a:cs typeface="Robo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FEAFE-404B-5479-C6D3-7A6DD9060A51}"/>
              </a:ext>
            </a:extLst>
          </p:cNvPr>
          <p:cNvSpPr txBox="1"/>
          <p:nvPr/>
        </p:nvSpPr>
        <p:spPr>
          <a:xfrm>
            <a:off x="9144135" y="3021068"/>
            <a:ext cx="274608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4. </a:t>
            </a:r>
            <a:r>
              <a:rPr lang="pt-PT" sz="2400" dirty="0" err="1">
                <a:latin typeface="Roboto"/>
                <a:ea typeface="Roboto"/>
                <a:cs typeface="Roboto"/>
              </a:rPr>
              <a:t>Conclusions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dirty="0" err="1">
                <a:latin typeface="Roboto"/>
                <a:ea typeface="Roboto"/>
                <a:cs typeface="Roboto"/>
              </a:rPr>
              <a:t>Discussion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err="1">
                <a:latin typeface="Roboto"/>
                <a:ea typeface="Roboto"/>
                <a:cs typeface="Roboto"/>
              </a:rPr>
              <a:t>Opinions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dirty="0" err="1">
                <a:latin typeface="Roboto"/>
                <a:ea typeface="Roboto"/>
                <a:cs typeface="Roboto"/>
              </a:rPr>
              <a:t>Let's</a:t>
            </a:r>
            <a:r>
              <a:rPr lang="pt-PT" sz="2400" dirty="0">
                <a:latin typeface="Roboto"/>
                <a:ea typeface="Roboto"/>
                <a:cs typeface="Roboto"/>
              </a:rPr>
              <a:t> Play!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9A9C9-F343-7D97-09FE-32558CDA7928}"/>
              </a:ext>
            </a:extLst>
          </p:cNvPr>
          <p:cNvSpPr txBox="1"/>
          <p:nvPr/>
        </p:nvSpPr>
        <p:spPr>
          <a:xfrm>
            <a:off x="6124891" y="3021068"/>
            <a:ext cx="287547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3. </a:t>
            </a:r>
            <a:r>
              <a:rPr lang="pt-PT" sz="2400" err="1">
                <a:latin typeface="Roboto"/>
                <a:ea typeface="Roboto"/>
                <a:cs typeface="Roboto"/>
              </a:rPr>
              <a:t>Analysis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dirty="0" err="1">
                <a:latin typeface="Roboto"/>
                <a:ea typeface="Roboto"/>
                <a:cs typeface="Roboto"/>
              </a:rPr>
              <a:t>Hypotheses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dirty="0">
                <a:latin typeface="Roboto"/>
                <a:ea typeface="Roboto"/>
                <a:cs typeface="Roboto"/>
              </a:rPr>
              <a:t>Data </a:t>
            </a:r>
            <a:r>
              <a:rPr lang="pt-PT" sz="2400" dirty="0" err="1">
                <a:latin typeface="Roboto"/>
                <a:ea typeface="Roboto"/>
                <a:cs typeface="Roboto"/>
              </a:rPr>
              <a:t>Treatment</a:t>
            </a:r>
            <a:endParaRPr lang="pt-PT" sz="2400">
              <a:latin typeface="Roboto"/>
              <a:ea typeface="Roboto"/>
              <a:cs typeface="Roboto"/>
            </a:endParaRPr>
          </a:p>
          <a:p>
            <a:pPr marL="800100" lvl="1" indent="-342900">
              <a:buFont typeface="Arial"/>
              <a:buChar char="•"/>
            </a:pPr>
            <a:r>
              <a:rPr lang="pt-PT" sz="2400" dirty="0" err="1">
                <a:latin typeface="Roboto"/>
                <a:ea typeface="Roboto"/>
                <a:cs typeface="Roboto"/>
              </a:rPr>
              <a:t>Results</a:t>
            </a:r>
            <a:endParaRPr lang="pt-PT" sz="240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616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243F418-9332-21EB-A518-663A9DB8C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6" t="358" r="13855" b="-752"/>
          <a:stretch/>
        </p:blipFill>
        <p:spPr>
          <a:xfrm>
            <a:off x="6271927" y="2341387"/>
            <a:ext cx="5907509" cy="416810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Results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05A9-D6D2-BA60-0112-69E3F701B29D}"/>
              </a:ext>
            </a:extLst>
          </p:cNvPr>
          <p:cNvSpPr txBox="1"/>
          <p:nvPr/>
        </p:nvSpPr>
        <p:spPr>
          <a:xfrm>
            <a:off x="555695" y="2233767"/>
            <a:ext cx="9217817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Roboto"/>
              </a:rPr>
              <a:t>Effect of RFT Design on Children's Creativity: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 dirty="0">
              <a:latin typeface="Calibri"/>
              <a:ea typeface="Roboto"/>
              <a:cs typeface="Calibri"/>
            </a:endParaRP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Creativity was measured in Fluency, </a:t>
            </a: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Flexibility, Elaboration and Originality</a:t>
            </a:r>
            <a:endParaRPr lang="en-US" dirty="0"/>
          </a:p>
          <a:p>
            <a:endParaRPr lang="en-US" sz="2400" dirty="0">
              <a:latin typeface="Roboto"/>
              <a:ea typeface="Roboto"/>
              <a:cs typeface="Roboto"/>
            </a:endParaRPr>
          </a:p>
          <a:p>
            <a:r>
              <a:rPr lang="en-US" sz="2400" b="1" dirty="0">
                <a:latin typeface="Roboto"/>
                <a:ea typeface="Roboto"/>
                <a:cs typeface="Roboto"/>
              </a:rPr>
              <a:t>Fluency</a:t>
            </a:r>
            <a:r>
              <a:rPr lang="en-US" sz="2400" dirty="0">
                <a:latin typeface="Roboto"/>
                <a:ea typeface="Roboto"/>
                <a:cs typeface="Roboto"/>
              </a:rPr>
              <a:t>: children in the promotion</a:t>
            </a: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condition exhibited higher fluency of </a:t>
            </a:r>
            <a:endParaRPr lang="en-US" dirty="0">
              <a:latin typeface="Calibri" panose="020F0502020204030204"/>
              <a:ea typeface="Roboto"/>
              <a:cs typeface="Calibri" panose="020F0502020204030204"/>
            </a:endParaRP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ideas in the post-test than in the pre-test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07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D10E2AB8-74E8-102B-E13E-697343E59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75" b="-240"/>
          <a:stretch/>
        </p:blipFill>
        <p:spPr>
          <a:xfrm>
            <a:off x="5810762" y="2421955"/>
            <a:ext cx="6387343" cy="41225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Results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05A9-D6D2-BA60-0112-69E3F701B29D}"/>
              </a:ext>
            </a:extLst>
          </p:cNvPr>
          <p:cNvSpPr txBox="1"/>
          <p:nvPr/>
        </p:nvSpPr>
        <p:spPr>
          <a:xfrm>
            <a:off x="555695" y="2233767"/>
            <a:ext cx="7564421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Roboto"/>
              </a:rPr>
              <a:t>Effect of RFT Design on Children's Creativity: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 dirty="0">
              <a:latin typeface="Calibri" panose="020F0502020204030204"/>
              <a:ea typeface="Roboto"/>
              <a:cs typeface="Calibri" panose="020F0502020204030204"/>
            </a:endParaRPr>
          </a:p>
          <a:p>
            <a:r>
              <a:rPr lang="en-US" sz="2400" b="1" dirty="0">
                <a:latin typeface="Roboto"/>
                <a:ea typeface="Roboto"/>
                <a:cs typeface="Roboto"/>
              </a:rPr>
              <a:t>Originality:</a:t>
            </a:r>
            <a:r>
              <a:rPr lang="en-US" sz="2400" dirty="0">
                <a:latin typeface="Roboto"/>
                <a:ea typeface="Roboto"/>
                <a:cs typeface="Roboto"/>
              </a:rPr>
              <a:t> in the prevention condition,</a:t>
            </a: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the frequency of originality at the </a:t>
            </a:r>
            <a:endParaRPr lang="en-US" dirty="0">
              <a:latin typeface="Calibri" panose="020F0502020204030204"/>
              <a:ea typeface="Roboto"/>
              <a:cs typeface="Calibri" panose="020F0502020204030204"/>
            </a:endParaRP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high level was significantly higher </a:t>
            </a:r>
            <a:endParaRPr lang="en-US" dirty="0">
              <a:latin typeface="Calibri" panose="020F0502020204030204"/>
              <a:ea typeface="Roboto"/>
              <a:cs typeface="Calibri"/>
            </a:endParaRP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in the post-test than in the pre-test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2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Results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305A9-D6D2-BA60-0112-69E3F701B29D}"/>
              </a:ext>
            </a:extLst>
          </p:cNvPr>
          <p:cNvSpPr txBox="1"/>
          <p:nvPr/>
        </p:nvSpPr>
        <p:spPr>
          <a:xfrm>
            <a:off x="555695" y="2233767"/>
            <a:ext cx="5809512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Roboto"/>
              </a:rPr>
              <a:t>Effect of the Robot's Verbal Behavior on Children's Originality: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Three types of robot's behaviors that were used during the storytelling activity </a:t>
            </a:r>
          </a:p>
          <a:p>
            <a:endParaRPr lang="en-US" sz="2400" dirty="0">
              <a:latin typeface="Roboto"/>
              <a:ea typeface="Roboto"/>
              <a:cs typeface="Roboto"/>
            </a:endParaRPr>
          </a:p>
          <a:p>
            <a:r>
              <a:rPr lang="en-US" sz="2400" b="1" dirty="0">
                <a:latin typeface="Roboto"/>
                <a:ea typeface="Roboto"/>
                <a:cs typeface="Roboto"/>
              </a:rPr>
              <a:t>What happened?</a:t>
            </a:r>
            <a:endParaRPr lang="en-US" dirty="0">
              <a:latin typeface="Calibri" panose="020F0502020204030204"/>
              <a:ea typeface="Roboto"/>
              <a:cs typeface="Calibri" panose="020F0502020204030204"/>
            </a:endParaRP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The robot’s verbal behaviors tended to slightly decrease originality rather than increase it</a:t>
            </a:r>
            <a:endParaRPr lang="en-US">
              <a:cs typeface="Calibri" panose="020F0502020204030204"/>
            </a:endParaRPr>
          </a:p>
        </p:txBody>
      </p:sp>
      <p:pic>
        <p:nvPicPr>
          <p:cNvPr id="6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F977466-762E-C071-8374-DF219380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905216"/>
            <a:ext cx="5687290" cy="25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0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Results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F977466-762E-C071-8374-DF219380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12" y="1999442"/>
            <a:ext cx="10935025" cy="440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Discussion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23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B27CA-E10C-0D0B-4EEC-052DC55279AB}"/>
              </a:ext>
            </a:extLst>
          </p:cNvPr>
          <p:cNvSpPr txBox="1"/>
          <p:nvPr/>
        </p:nvSpPr>
        <p:spPr>
          <a:xfrm>
            <a:off x="555695" y="1989352"/>
            <a:ext cx="7320006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latin typeface="Roboto"/>
              </a:rPr>
              <a:t>Effect of RFT Design on Children's Creativity:</a:t>
            </a:r>
            <a:endParaRPr lang="en-US" sz="4000" dirty="0">
              <a:latin typeface="Calibri" panose="020F0502020204030204"/>
              <a:cs typeface="Calibri" panose="020F0502020204030204"/>
            </a:endParaRPr>
          </a:p>
          <a:p>
            <a:endParaRPr lang="en-US" sz="4000" b="1" dirty="0">
              <a:latin typeface="Roboto"/>
              <a:ea typeface="Roboto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800" dirty="0">
                <a:latin typeface="Roboto"/>
                <a:ea typeface="Roboto"/>
                <a:cs typeface="Roboto"/>
              </a:rPr>
              <a:t>The experiment was able to confirm that inducing happiness results in higher creativity in children</a:t>
            </a:r>
            <a:endParaRPr lang="en-US" sz="2800" dirty="0">
              <a:latin typeface="Calibri"/>
              <a:ea typeface="Roboto"/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800" dirty="0">
                <a:latin typeface="Roboto"/>
                <a:ea typeface="Roboto"/>
                <a:cs typeface="Roboto"/>
              </a:rPr>
              <a:t>As well as high potential of engaging in a collaborative activity with a robot to stimulate children's creativity</a:t>
            </a:r>
          </a:p>
          <a:p>
            <a:endParaRPr lang="en-US" sz="2400" dirty="0">
              <a:latin typeface="Roboto"/>
              <a:ea typeface="Roboto"/>
              <a:cs typeface="Roboto"/>
            </a:endParaRPr>
          </a:p>
        </p:txBody>
      </p:sp>
      <p:pic>
        <p:nvPicPr>
          <p:cNvPr id="3" name="Picture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11CEF0F-CAAA-334A-7A21-70EA79D3A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700" y="2229928"/>
            <a:ext cx="4609529" cy="46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Discussion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24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F1D36-1BA6-3071-FD0F-4D3D33BBBB06}"/>
              </a:ext>
            </a:extLst>
          </p:cNvPr>
          <p:cNvSpPr txBox="1"/>
          <p:nvPr/>
        </p:nvSpPr>
        <p:spPr>
          <a:xfrm>
            <a:off x="555695" y="2233767"/>
            <a:ext cx="11316040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Roboto"/>
              </a:rPr>
              <a:t>Effect of the Robot's Verbal Behavior on Children's Originality:</a:t>
            </a:r>
            <a:endParaRPr lang="en-US" sz="4000">
              <a:latin typeface="Calibri" panose="020F0502020204030204"/>
              <a:cs typeface="Calibri" panose="020F0502020204030204"/>
            </a:endParaRPr>
          </a:p>
          <a:p>
            <a:endParaRPr lang="en-US" sz="2800" b="1" dirty="0">
              <a:latin typeface="Roboto"/>
              <a:ea typeface="Roboto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800" dirty="0">
                <a:latin typeface="Roboto"/>
                <a:ea typeface="Roboto"/>
                <a:cs typeface="Roboto"/>
              </a:rPr>
              <a:t>The robot’s verbal behaviors tended to slightly </a:t>
            </a:r>
            <a:endParaRPr lang="en-US" sz="2800">
              <a:latin typeface="Calibri" panose="020F0502020204030204"/>
              <a:ea typeface="Roboto"/>
              <a:cs typeface="Calibri" panose="020F0502020204030204"/>
            </a:endParaRPr>
          </a:p>
          <a:p>
            <a:r>
              <a:rPr lang="en-US" sz="2800" dirty="0">
                <a:latin typeface="Roboto"/>
                <a:ea typeface="Roboto"/>
                <a:cs typeface="Roboto"/>
              </a:rPr>
              <a:t>     decrease originality rather than increase it</a:t>
            </a:r>
            <a:endParaRPr lang="en-US" sz="2800">
              <a:cs typeface="Calibri" panose="020F0502020204030204"/>
            </a:endParaRPr>
          </a:p>
          <a:p>
            <a:pPr marL="342900" indent="-342900">
              <a:buFont typeface="Calibri"/>
              <a:buChar char="-"/>
            </a:pPr>
            <a:r>
              <a:rPr lang="en-US" sz="2800" dirty="0">
                <a:latin typeface="Roboto"/>
                <a:ea typeface="Roboto"/>
                <a:cs typeface="Roboto"/>
              </a:rPr>
              <a:t>Children perceived the behavior of the robot </a:t>
            </a:r>
          </a:p>
          <a:p>
            <a:r>
              <a:rPr lang="en-US" sz="2800" dirty="0">
                <a:latin typeface="Roboto"/>
                <a:ea typeface="Roboto"/>
                <a:cs typeface="Roboto"/>
              </a:rPr>
              <a:t>     as an interruption in their line of thought</a:t>
            </a:r>
            <a:endParaRPr lang="en-US" sz="2800"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800" dirty="0">
              <a:latin typeface="Roboto"/>
              <a:ea typeface="Roboto"/>
              <a:cs typeface="Roboto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9413270-972D-52B1-EF7D-3C6C030BFD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903" t="-3195" r="10244" b="39297"/>
          <a:stretch/>
        </p:blipFill>
        <p:spPr>
          <a:xfrm>
            <a:off x="8709969" y="3067986"/>
            <a:ext cx="2518518" cy="26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/>
                <a:ea typeface="MS PGothic"/>
                <a:cs typeface="Dreaming Outloud Script Pro"/>
              </a:rPr>
              <a:t>Opinions</a:t>
            </a:r>
            <a:endParaRPr lang="pt-PT" sz="10000" b="1" dirty="0" err="1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A9D68-48CB-37E1-95BD-2E784A129827}"/>
              </a:ext>
            </a:extLst>
          </p:cNvPr>
          <p:cNvSpPr txBox="1"/>
          <p:nvPr/>
        </p:nvSpPr>
        <p:spPr>
          <a:xfrm>
            <a:off x="383167" y="1974975"/>
            <a:ext cx="10424644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b="1" dirty="0">
              <a:latin typeface="Roboto"/>
              <a:ea typeface="Roboto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800" dirty="0">
                <a:latin typeface="Roboto"/>
                <a:ea typeface="Roboto"/>
                <a:cs typeface="Roboto"/>
              </a:rPr>
              <a:t>Harsh punishments (like yelling) that induce fear are counter productive.</a:t>
            </a:r>
          </a:p>
          <a:p>
            <a:endParaRPr lang="en-US" sz="1200" dirty="0">
              <a:latin typeface="Roboto"/>
              <a:ea typeface="Roboto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800" dirty="0">
                <a:latin typeface="Roboto"/>
                <a:ea typeface="Roboto"/>
                <a:cs typeface="Roboto"/>
              </a:rPr>
              <a:t>Inducing fear in children may not be as motivating as inducing fear in adults (problem solving).</a:t>
            </a:r>
            <a:endParaRPr lang="en-US" sz="2800" dirty="0"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1200" dirty="0">
              <a:latin typeface="Roboto"/>
              <a:ea typeface="Roboto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800" dirty="0">
                <a:latin typeface="Roboto"/>
                <a:ea typeface="Roboto"/>
                <a:cs typeface="Roboto"/>
              </a:rPr>
              <a:t>Interruption of train of thought.</a:t>
            </a:r>
          </a:p>
          <a:p>
            <a:pPr marL="342900" indent="-342900">
              <a:buFont typeface="Calibri"/>
              <a:buChar char="-"/>
            </a:pPr>
            <a:endParaRPr lang="en-US" sz="1200" dirty="0">
              <a:latin typeface="Roboto"/>
              <a:ea typeface="Roboto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800" dirty="0">
                <a:latin typeface="Roboto"/>
                <a:ea typeface="Roboto"/>
                <a:cs typeface="Roboto"/>
              </a:rPr>
              <a:t>Fight or Flight.</a:t>
            </a:r>
          </a:p>
          <a:p>
            <a:pPr marL="342900" indent="-342900">
              <a:buFont typeface="Calibri"/>
              <a:buChar char="-"/>
            </a:pPr>
            <a:endParaRPr lang="en-US" sz="1200" dirty="0">
              <a:latin typeface="Roboto"/>
              <a:ea typeface="Roboto"/>
              <a:cs typeface="Roboto"/>
            </a:endParaRPr>
          </a:p>
          <a:p>
            <a:pPr marL="342900" indent="-342900">
              <a:buFont typeface="Calibri"/>
              <a:buChar char="-"/>
            </a:pPr>
            <a:r>
              <a:rPr lang="en-US" sz="2800" dirty="0">
                <a:latin typeface="Roboto"/>
                <a:ea typeface="Roboto"/>
                <a:cs typeface="Roboto"/>
              </a:rPr>
              <a:t>More investigation needed</a:t>
            </a:r>
          </a:p>
          <a:p>
            <a:pPr marL="342900" indent="-342900">
              <a:buFont typeface="Calibri"/>
              <a:buChar char="-"/>
            </a:pPr>
            <a:endParaRPr lang="en-US" sz="2800" dirty="0">
              <a:latin typeface="Roboto"/>
              <a:ea typeface="Roboto"/>
              <a:cs typeface="Roboto"/>
            </a:endParaRPr>
          </a:p>
        </p:txBody>
      </p:sp>
      <p:pic>
        <p:nvPicPr>
          <p:cNvPr id="3" name="Picture 5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2064A80F-0970-91FE-F4D4-E8322F1FF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471" y="4242758"/>
            <a:ext cx="2649499" cy="26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Lets</a:t>
            </a:r>
            <a:r>
              <a:rPr lang="pt-PT" sz="100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 play!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26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4" descr="Qr code&#10;&#10;Description automatically generated">
            <a:extLst>
              <a:ext uri="{FF2B5EF4-FFF2-40B4-BE49-F238E27FC236}">
                <a16:creationId xmlns:a16="http://schemas.microsoft.com/office/drawing/2014/main" id="{28DB2B34-6C57-7879-568C-5B7E24D2D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539" y="2057401"/>
            <a:ext cx="4109544" cy="4109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3B7EA-9E33-FFFD-D24B-CD0966E38EC0}"/>
              </a:ext>
            </a:extLst>
          </p:cNvPr>
          <p:cNvSpPr txBox="1"/>
          <p:nvPr/>
        </p:nvSpPr>
        <p:spPr>
          <a:xfrm>
            <a:off x="561659" y="2739829"/>
            <a:ext cx="6802324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Roboto"/>
                <a:ea typeface="Roboto"/>
                <a:cs typeface="Roboto"/>
              </a:rPr>
              <a:t>To give you a better idea of the experiment, we provide a little game we designed </a:t>
            </a:r>
            <a:r>
              <a:rPr lang="en-US" sz="1500" dirty="0">
                <a:solidFill>
                  <a:srgbClr val="E8EAED"/>
                </a:solidFill>
                <a:ea typeface="+mn-lt"/>
                <a:cs typeface="+mn-lt"/>
              </a:rPr>
              <a:t>😊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endParaRPr lang="en-US" sz="2400" dirty="0">
              <a:latin typeface="Roboto"/>
              <a:ea typeface="Roboto"/>
              <a:cs typeface="Roboto"/>
            </a:endParaRPr>
          </a:p>
          <a:p>
            <a:pPr algn="ctr"/>
            <a:r>
              <a:rPr lang="en-US" sz="3200" b="1" dirty="0">
                <a:latin typeface="Roboto"/>
                <a:ea typeface="Roboto"/>
                <a:cs typeface="Roboto"/>
              </a:rPr>
              <a:t>Try it at </a:t>
            </a:r>
            <a:r>
              <a:rPr lang="en-US" sz="3200" b="1" dirty="0">
                <a:ea typeface="+mn-lt"/>
                <a:cs typeface="+mn-lt"/>
                <a:hlinkClick r:id="rId7"/>
              </a:rPr>
              <a:t>https://biagante.github.io/</a:t>
            </a:r>
          </a:p>
          <a:p>
            <a:endParaRPr lang="en-US" sz="2400" dirty="0">
              <a:latin typeface="Calibri"/>
              <a:ea typeface="Roboto"/>
              <a:cs typeface="Calibri"/>
            </a:endParaRP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There are some bugs, but we hope you have fun!</a:t>
            </a:r>
          </a:p>
          <a:p>
            <a:r>
              <a:rPr lang="en-US" sz="2400" dirty="0">
                <a:latin typeface="Roboto"/>
                <a:ea typeface="Roboto"/>
                <a:cs typeface="Roboto"/>
              </a:rPr>
              <a:t>For better viewing, use the desktop appearance.</a:t>
            </a:r>
          </a:p>
        </p:txBody>
      </p:sp>
    </p:spTree>
    <p:extLst>
      <p:ext uri="{BB962C8B-B14F-4D97-AF65-F5344CB8AC3E}">
        <p14:creationId xmlns:p14="http://schemas.microsoft.com/office/powerpoint/2010/main" val="231023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4285EA94-CDBC-8DCC-89E5-EFFD9BF558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-92" t="5202" r="170" b="-277"/>
          <a:stretch/>
        </p:blipFill>
        <p:spPr>
          <a:xfrm>
            <a:off x="-6414" y="-1"/>
            <a:ext cx="12198414" cy="688049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27</a:t>
            </a:fld>
            <a:endParaRPr lang="en-US" sz="2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DE59FC60-AF6A-1BBB-3524-CA28192D194D}"/>
              </a:ext>
            </a:extLst>
          </p:cNvPr>
          <p:cNvSpPr txBox="1"/>
          <p:nvPr/>
        </p:nvSpPr>
        <p:spPr>
          <a:xfrm>
            <a:off x="-6415" y="136525"/>
            <a:ext cx="12198415" cy="13080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77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R</a:t>
            </a:r>
            <a:r>
              <a:rPr lang="en-US" sz="77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esources &amp; 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FF4AD-F685-E221-C6C3-4B62E0496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000">
            <a:off x="-1385854" y="1570371"/>
            <a:ext cx="6971156" cy="9224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5A9E5-4ADE-D764-6755-1F37C0375F14}"/>
              </a:ext>
            </a:extLst>
          </p:cNvPr>
          <p:cNvSpPr txBox="1"/>
          <p:nvPr/>
        </p:nvSpPr>
        <p:spPr>
          <a:xfrm>
            <a:off x="6364147" y="1687427"/>
            <a:ext cx="428551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Roboto"/>
                <a:ea typeface="+mn-lt"/>
                <a:cs typeface="+mn-lt"/>
              </a:rPr>
              <a:t>https://www.pngwing.com</a:t>
            </a:r>
            <a:endParaRPr lang="en-US" sz="2400">
              <a:solidFill>
                <a:srgbClr val="FFFFFF"/>
              </a:solidFill>
              <a:latin typeface="Roboto"/>
              <a:ea typeface="Roboto"/>
              <a:cs typeface="Calibri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Roboto"/>
                <a:ea typeface="+mn-lt"/>
                <a:cs typeface="+mn-lt"/>
              </a:rPr>
              <a:t>https://rb.gy/ed97q</a:t>
            </a:r>
            <a:endParaRPr lang="en-US" sz="24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Roboto"/>
                <a:ea typeface="+mn-lt"/>
                <a:cs typeface="+mn-lt"/>
              </a:rPr>
              <a:t>https://youtu.be/eUzXNxvAsgg</a:t>
            </a:r>
            <a:endParaRPr lang="en-US" sz="2400">
              <a:solidFill>
                <a:srgbClr val="FFFFFF"/>
              </a:solidFill>
              <a:latin typeface="Roboto"/>
              <a:ea typeface="+mn-lt"/>
              <a:cs typeface="+mn-lt"/>
            </a:endParaRPr>
          </a:p>
        </p:txBody>
      </p:sp>
      <p:pic>
        <p:nvPicPr>
          <p:cNvPr id="10" name="Picture 11" descr="Qr code&#10;&#10;Description automatically generated">
            <a:extLst>
              <a:ext uri="{FF2B5EF4-FFF2-40B4-BE49-F238E27FC236}">
                <a16:creationId xmlns:a16="http://schemas.microsoft.com/office/drawing/2014/main" id="{D8B417A1-E540-A64D-AB2B-9A24C1097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362" y="2891286"/>
            <a:ext cx="3476445" cy="35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100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Why this paper?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97427C-CB11-FC5E-DCF0-065E7ECE7DF5}"/>
              </a:ext>
            </a:extLst>
          </p:cNvPr>
          <p:cNvSpPr txBox="1"/>
          <p:nvPr/>
        </p:nvSpPr>
        <p:spPr>
          <a:xfrm>
            <a:off x="911489" y="2714530"/>
            <a:ext cx="46025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b="1" dirty="0">
                <a:latin typeface="Roboto" panose="02000000000000000000" pitchFamily="2" charset="0"/>
                <a:ea typeface="Roboto" panose="02000000000000000000" pitchFamily="2" charset="0"/>
              </a:rPr>
              <a:t>Children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4000" dirty="0">
                <a:latin typeface="Roboto" panose="02000000000000000000" pitchFamily="2" charset="0"/>
                <a:ea typeface="Roboto" panose="02000000000000000000" pitchFamily="2" charset="0"/>
              </a:rPr>
              <a:t>Important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4000" dirty="0">
                <a:latin typeface="Roboto" panose="02000000000000000000" pitchFamily="2" charset="0"/>
                <a:ea typeface="Roboto" panose="02000000000000000000" pitchFamily="2" charset="0"/>
              </a:rPr>
              <a:t>The future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Stakeholders</a:t>
            </a:r>
            <a:endParaRPr lang="pt-PT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A picture containing bowed instrument&#10;&#10;Description automatically generated">
            <a:extLst>
              <a:ext uri="{FF2B5EF4-FFF2-40B4-BE49-F238E27FC236}">
                <a16:creationId xmlns:a16="http://schemas.microsoft.com/office/drawing/2014/main" id="{AA688665-4962-F0F7-76DB-E4FD2370002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31" y="3770578"/>
            <a:ext cx="6202551" cy="2426748"/>
          </a:xfrm>
          <a:prstGeom prst="rect">
            <a:avLst/>
          </a:prstGeom>
        </p:spPr>
      </p:pic>
      <p:pic>
        <p:nvPicPr>
          <p:cNvPr id="16" name="Picture 15" descr="A picture containing cake, chocolate&#10;&#10;Description automatically generated">
            <a:extLst>
              <a:ext uri="{FF2B5EF4-FFF2-40B4-BE49-F238E27FC236}">
                <a16:creationId xmlns:a16="http://schemas.microsoft.com/office/drawing/2014/main" id="{B9523DDF-8B17-8029-31DA-C3BBC1C24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52" y="3139833"/>
            <a:ext cx="3125481" cy="1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4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100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Research Focus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97427C-CB11-FC5E-DCF0-065E7ECE7DF5}"/>
              </a:ext>
            </a:extLst>
          </p:cNvPr>
          <p:cNvSpPr txBox="1"/>
          <p:nvPr/>
        </p:nvSpPr>
        <p:spPr>
          <a:xfrm>
            <a:off x="908362" y="1935033"/>
            <a:ext cx="5279009" cy="4374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0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Creativity: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Highly prized trait in the 21st century.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</a:t>
            </a:r>
            <a:r>
              <a:rPr lang="en-US" sz="40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acilitates:</a:t>
            </a:r>
            <a:r>
              <a:rPr lang="en-US" sz="4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ritical thinking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elf-expression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ommunication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A picture containing text, child, person, child&#10;&#10;Description automatically generated">
            <a:extLst>
              <a:ext uri="{FF2B5EF4-FFF2-40B4-BE49-F238E27FC236}">
                <a16:creationId xmlns:a16="http://schemas.microsoft.com/office/drawing/2014/main" id="{58BD2E10-3FC9-34D3-586F-35DEAC702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64052"/>
            <a:ext cx="5187639" cy="501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5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58463" y="92765"/>
            <a:ext cx="10433537" cy="155427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95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Previous</a:t>
            </a:r>
            <a:r>
              <a:rPr lang="pt-PT" sz="95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 </a:t>
            </a:r>
            <a:r>
              <a:rPr lang="pt-PT" sz="95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Work</a:t>
            </a:r>
            <a:endParaRPr lang="pt-PT" sz="95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49236-308A-BF80-8393-2A042736FE30}"/>
              </a:ext>
            </a:extLst>
          </p:cNvPr>
          <p:cNvSpPr txBox="1"/>
          <p:nvPr/>
        </p:nvSpPr>
        <p:spPr>
          <a:xfrm>
            <a:off x="278296" y="2203554"/>
            <a:ext cx="7951303" cy="3913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</a:t>
            </a:r>
            <a:r>
              <a:rPr lang="en-US" sz="40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obots with creativity skills:</a:t>
            </a:r>
            <a:r>
              <a:rPr lang="en-US" sz="4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rompt children to be more creative!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Children’s creativity is influenced: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The activity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nvironment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obot’s behaviors </a:t>
            </a:r>
          </a:p>
        </p:txBody>
      </p:sp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9B5195A4-8FF4-3377-5FF2-34F279DE37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9855" y="2203553"/>
            <a:ext cx="4019625" cy="39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1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49236-308A-BF80-8393-2A042736FE30}"/>
              </a:ext>
            </a:extLst>
          </p:cNvPr>
          <p:cNvSpPr txBox="1"/>
          <p:nvPr/>
        </p:nvSpPr>
        <p:spPr>
          <a:xfrm>
            <a:off x="512089" y="2146928"/>
            <a:ext cx="11793642" cy="437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000" b="1" i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The literature is still inconclusive!</a:t>
            </a:r>
            <a:endParaRPr lang="en-US" sz="6000" b="1" i="1" u="sng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Some studies 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Positive moods enhance creativity more.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Other studies suggest 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he opposite.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0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“While c</a:t>
            </a:r>
            <a:r>
              <a:rPr lang="en-US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reativity has been previously studied in Child-Robot Interaction(</a:t>
            </a:r>
            <a:r>
              <a:rPr lang="en-US" i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cHRI</a:t>
            </a:r>
            <a:r>
              <a:rPr lang="en-US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)…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…</a:t>
            </a:r>
            <a:r>
              <a:rPr lang="en-US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the effect of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</a:t>
            </a:r>
            <a:r>
              <a:rPr lang="en-US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egulatory 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F</a:t>
            </a:r>
            <a:r>
              <a:rPr lang="en-US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ocus on creativity skills has not been investigated.”</a:t>
            </a:r>
            <a:endParaRPr lang="en-US" sz="10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0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Crucial: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The way 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robots’ behaviors and creativity tasks are designed. 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457FE9B-8C70-7C1C-35BA-C1053EAF2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34180">
            <a:off x="8341845" y="3395970"/>
            <a:ext cx="4070330" cy="2662056"/>
          </a:xfrm>
          <a:prstGeom prst="rect">
            <a:avLst/>
          </a:prstGeom>
        </p:spPr>
      </p:pic>
      <p:sp>
        <p:nvSpPr>
          <p:cNvPr id="15" name="CaixaDeTexto 5">
            <a:extLst>
              <a:ext uri="{FF2B5EF4-FFF2-40B4-BE49-F238E27FC236}">
                <a16:creationId xmlns:a16="http://schemas.microsoft.com/office/drawing/2014/main" id="{9FF38314-9065-CE61-5A33-4890FED7AEA6}"/>
              </a:ext>
            </a:extLst>
          </p:cNvPr>
          <p:cNvSpPr txBox="1"/>
          <p:nvPr/>
        </p:nvSpPr>
        <p:spPr>
          <a:xfrm>
            <a:off x="1758463" y="92765"/>
            <a:ext cx="10433537" cy="155427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95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Previous</a:t>
            </a:r>
            <a:r>
              <a:rPr lang="pt-PT" sz="95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 </a:t>
            </a:r>
            <a:r>
              <a:rPr lang="pt-PT" sz="95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Work</a:t>
            </a:r>
            <a:endParaRPr lang="pt-PT" sz="95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47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Contributions</a:t>
            </a:r>
            <a:endParaRPr lang="pt-PT" sz="10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B17D8-2BA5-E3B6-12BB-5D6B85C4DE87}"/>
              </a:ext>
            </a:extLst>
          </p:cNvPr>
          <p:cNvSpPr txBox="1"/>
          <p:nvPr/>
        </p:nvSpPr>
        <p:spPr>
          <a:xfrm>
            <a:off x="569747" y="2354564"/>
            <a:ext cx="8176688" cy="3642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Investigate effectiveness of social robots in stimulating children.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Pioneer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study! Provide empirical evidence and i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nvestigate children’s verbal creativity using RFT 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Provide new insight into robot behavior design regarding creativity.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DA4BF9-E07C-01E3-EE51-DBB73D7487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146" y="1836031"/>
            <a:ext cx="3280107" cy="50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8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sp>
        <p:nvSpPr>
          <p:cNvPr id="8" name="CaixaDeTexto 5">
            <a:extLst>
              <a:ext uri="{FF2B5EF4-FFF2-40B4-BE49-F238E27FC236}">
                <a16:creationId xmlns:a16="http://schemas.microsoft.com/office/drawing/2014/main" id="{B262E585-DF3C-AA13-4BF7-40312DE2E8D3}"/>
              </a:ext>
            </a:extLst>
          </p:cNvPr>
          <p:cNvSpPr txBox="1"/>
          <p:nvPr/>
        </p:nvSpPr>
        <p:spPr>
          <a:xfrm>
            <a:off x="1743578" y="158039"/>
            <a:ext cx="10433537" cy="11695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7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Regulatory</a:t>
            </a:r>
            <a:r>
              <a:rPr lang="pt-PT" sz="70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 </a:t>
            </a:r>
            <a:r>
              <a:rPr lang="pt-PT" sz="7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Focus</a:t>
            </a:r>
            <a:r>
              <a:rPr lang="pt-PT" sz="70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 </a:t>
            </a:r>
            <a:r>
              <a:rPr lang="pt-PT" sz="7000" b="1" dirty="0" err="1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Theory</a:t>
            </a:r>
            <a:endParaRPr lang="pt-PT" sz="7000" b="1" dirty="0">
              <a:ln w="31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Dreaming Outloud Script Pro" panose="020B0604020202020204" pitchFamily="66" charset="0"/>
              <a:ea typeface="MS PGothic" panose="020B0600070205080204" pitchFamily="34" charset="-128"/>
              <a:cs typeface="Dreaming Outloud Script Pro" panose="020B06040202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6270C-6872-AFE3-4871-07AD080E1A9F}"/>
              </a:ext>
            </a:extLst>
          </p:cNvPr>
          <p:cNvSpPr txBox="1"/>
          <p:nvPr/>
        </p:nvSpPr>
        <p:spPr>
          <a:xfrm>
            <a:off x="295274" y="2068068"/>
            <a:ext cx="11601452" cy="46948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How people pursuit their goals!!!</a:t>
            </a:r>
            <a:endParaRPr lang="en-US" sz="40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700" dirty="0">
              <a:solidFill>
                <a:srgbClr val="3366CC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effectLst/>
                <a:latin typeface="Roboto"/>
                <a:ea typeface="Roboto"/>
                <a:cs typeface="Arial"/>
              </a:rPr>
              <a:t>Two motivational approaches: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Promotion - anticipation of positive outcomes: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[ Excitement 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Happiness(GOAL) ].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Prevention - avoidance of negative outcomes: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	[ Fear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 R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elief(GOAL) ]</a:t>
            </a:r>
            <a:endParaRPr lang="en-U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0212A8-5955-DBB9-1B50-777C64039C04}"/>
              </a:ext>
            </a:extLst>
          </p:cNvPr>
          <p:cNvGrpSpPr/>
          <p:nvPr/>
        </p:nvGrpSpPr>
        <p:grpSpPr>
          <a:xfrm>
            <a:off x="8994498" y="2821989"/>
            <a:ext cx="2521951" cy="3130135"/>
            <a:chOff x="8994498" y="3166546"/>
            <a:chExt cx="2521951" cy="3130135"/>
          </a:xfrm>
        </p:grpSpPr>
        <p:pic>
          <p:nvPicPr>
            <p:cNvPr id="12" name="Picture 11" descr="A person smiling in front of a bookshelf&#10;&#10;Description automatically generated with medium confidence">
              <a:extLst>
                <a:ext uri="{FF2B5EF4-FFF2-40B4-BE49-F238E27FC236}">
                  <a16:creationId xmlns:a16="http://schemas.microsoft.com/office/drawing/2014/main" id="{D47AF433-063B-89BD-0A68-7739255C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717" y="3166546"/>
              <a:ext cx="2512732" cy="27640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4C731-0D32-2BFD-EF9C-8C096012AC4E}"/>
                </a:ext>
              </a:extLst>
            </p:cNvPr>
            <p:cNvSpPr txBox="1"/>
            <p:nvPr/>
          </p:nvSpPr>
          <p:spPr>
            <a:xfrm>
              <a:off x="8994498" y="5893237"/>
              <a:ext cx="2521951" cy="403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Prof. </a:t>
              </a:r>
              <a:r>
                <a:rPr lang="en-US" sz="2000" dirty="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E.Tory</a:t>
              </a:r>
              <a:r>
                <a:rPr lang="en-US" sz="200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Arial" panose="020B0604020202020204" pitchFamily="34" charset="0"/>
                </a:rPr>
                <a:t> Higgins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37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D318E-D935-4601-4E0F-02CD87E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52" y="6515374"/>
            <a:ext cx="12168948" cy="365125"/>
          </a:xfrm>
        </p:spPr>
        <p:txBody>
          <a:bodyPr/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Human-Computer Interaction | University of Aveiro | 03/05/2023</a:t>
            </a:r>
          </a:p>
        </p:txBody>
      </p:sp>
      <p:pic>
        <p:nvPicPr>
          <p:cNvPr id="7" name="Y2Mate.is - 4K Particles Background 001,  Motion Graphics, Background Video, GRAPHICS, วีดีโอพื้นหลัง-eUzXNxvAsgg-1080p-1654887934464">
            <a:hlinkClick r:id="" action="ppaction://media"/>
            <a:extLst>
              <a:ext uri="{FF2B5EF4-FFF2-40B4-BE49-F238E27FC236}">
                <a16:creationId xmlns:a16="http://schemas.microsoft.com/office/drawing/2014/main" id="{E50DE6E3-F868-3BFE-AA56-0E1ECCBF5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20000"/>
          </a:blip>
          <a:srcRect l="166" t="2" r="1" b="71870"/>
          <a:stretch/>
        </p:blipFill>
        <p:spPr>
          <a:xfrm>
            <a:off x="-113732" y="-291548"/>
            <a:ext cx="12419463" cy="2067557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cross"/>
            <a:extrusionClr>
              <a:srgbClr val="FFFFFF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2D732-D808-1608-DC06-DAA9A4EDD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47"/>
          <a:stretch/>
        </p:blipFill>
        <p:spPr>
          <a:xfrm>
            <a:off x="415727" y="106743"/>
            <a:ext cx="2629197" cy="16243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83094-95BF-0F72-6519-59AAB578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534D-986D-4171-A12C-21DC78E56131}" type="slidenum">
              <a:rPr lang="en-US" sz="25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fld>
            <a:endParaRPr lang="en-US" sz="2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F4E57-C61D-8AD6-AD2D-7EE1798E86FD}"/>
              </a:ext>
            </a:extLst>
          </p:cNvPr>
          <p:cNvSpPr txBox="1"/>
          <p:nvPr/>
        </p:nvSpPr>
        <p:spPr>
          <a:xfrm>
            <a:off x="455922" y="2118148"/>
            <a:ext cx="11175361" cy="79233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500" b="1" dirty="0">
                <a:latin typeface="Roboto"/>
                <a:ea typeface="Roboto"/>
                <a:cs typeface="Roboto"/>
              </a:rPr>
              <a:t>Collaborative storytelling game – </a:t>
            </a:r>
            <a:r>
              <a:rPr lang="en-US" sz="4500" b="1" dirty="0" err="1">
                <a:latin typeface="Roboto"/>
                <a:ea typeface="Roboto"/>
                <a:cs typeface="Roboto"/>
              </a:rPr>
              <a:t>cHRI</a:t>
            </a:r>
          </a:p>
        </p:txBody>
      </p:sp>
      <p:sp>
        <p:nvSpPr>
          <p:cNvPr id="3" name="CaixaDeTexto 5">
            <a:extLst>
              <a:ext uri="{FF2B5EF4-FFF2-40B4-BE49-F238E27FC236}">
                <a16:creationId xmlns:a16="http://schemas.microsoft.com/office/drawing/2014/main" id="{D704746D-4AFD-7772-0F05-2B67A6292A9C}"/>
              </a:ext>
            </a:extLst>
          </p:cNvPr>
          <p:cNvSpPr txBox="1"/>
          <p:nvPr/>
        </p:nvSpPr>
        <p:spPr>
          <a:xfrm>
            <a:off x="1730326" y="-53994"/>
            <a:ext cx="10433537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pt-PT" sz="10000" b="1" dirty="0">
                <a:ln w="31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Dreaming Outloud Script Pro" panose="020B0604020202020204" pitchFamily="66" charset="0"/>
                <a:ea typeface="MS PGothic" panose="020B0600070205080204" pitchFamily="34" charset="-128"/>
                <a:cs typeface="Dreaming Outloud Script Pro" panose="020B0604020202020204" pitchFamily="66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0259F-8C4A-7743-1B2E-DA0597A36F76}"/>
              </a:ext>
            </a:extLst>
          </p:cNvPr>
          <p:cNvSpPr txBox="1"/>
          <p:nvPr/>
        </p:nvSpPr>
        <p:spPr>
          <a:xfrm>
            <a:off x="455922" y="3196449"/>
            <a:ext cx="11175361" cy="31522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Roboto"/>
                <a:ea typeface="Roboto"/>
                <a:cs typeface="Roboto"/>
              </a:rPr>
              <a:t>Two experimental conditions:</a:t>
            </a:r>
            <a:r>
              <a:rPr lang="en-US" sz="2800" dirty="0">
                <a:latin typeface="Roboto"/>
                <a:ea typeface="Roboto"/>
                <a:cs typeface="Roboto"/>
              </a:rPr>
              <a:t> 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1714500" lvl="3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/>
                <a:ea typeface="Roboto"/>
                <a:cs typeface="Roboto"/>
              </a:rPr>
              <a:t>Promotion vs. Prevention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latin typeface="Roboto"/>
                <a:ea typeface="Roboto"/>
                <a:cs typeface="Roboto"/>
              </a:rPr>
              <a:t>2x2 mixed experimental design: 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0" lvl="3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/>
                <a:ea typeface="Roboto"/>
                <a:cs typeface="Roboto"/>
              </a:rPr>
              <a:t>Priming stages</a:t>
            </a:r>
            <a:endParaRPr lang="en-US" sz="2400">
              <a:latin typeface="Roboto"/>
              <a:ea typeface="Roboto"/>
              <a:cs typeface="Roboto"/>
            </a:endParaRPr>
          </a:p>
          <a:p>
            <a:pPr marL="1714500" lvl="3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/>
                <a:ea typeface="Roboto"/>
                <a:cs typeface="Roboto"/>
              </a:rPr>
              <a:t>Storytelling activities 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50701693-04AF-98A9-BFF3-3D65EA86B3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29328"/>
          <a:stretch/>
        </p:blipFill>
        <p:spPr>
          <a:xfrm>
            <a:off x="7819100" y="3114762"/>
            <a:ext cx="3104808" cy="37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1276</Words>
  <Application>Microsoft Office PowerPoint</Application>
  <PresentationFormat>Widescreen</PresentationFormat>
  <Paragraphs>286</Paragraphs>
  <Slides>28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Dreaming Outloud Script Pro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Joao Vieira</dc:creator>
  <cp:lastModifiedBy>Joao Vieira</cp:lastModifiedBy>
  <cp:revision>1391</cp:revision>
  <dcterms:created xsi:type="dcterms:W3CDTF">2023-03-03T16:44:36Z</dcterms:created>
  <dcterms:modified xsi:type="dcterms:W3CDTF">2023-06-13T10:36:25Z</dcterms:modified>
</cp:coreProperties>
</file>